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63" r:id="rId5"/>
    <p:sldId id="265" r:id="rId6"/>
    <p:sldId id="259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6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itany brasil reis" userId="6a4e926104c4e7c7" providerId="LiveId" clId="{ADBF8E1C-59E9-42F3-BE91-377558E62AE7}"/>
    <pc:docChg chg="undo custSel addSld modSld">
      <pc:chgData name="heritany brasil reis" userId="6a4e926104c4e7c7" providerId="LiveId" clId="{ADBF8E1C-59E9-42F3-BE91-377558E62AE7}" dt="2021-08-19T23:14:32.449" v="416" actId="14100"/>
      <pc:docMkLst>
        <pc:docMk/>
      </pc:docMkLst>
      <pc:sldChg chg="modSp mod">
        <pc:chgData name="heritany brasil reis" userId="6a4e926104c4e7c7" providerId="LiveId" clId="{ADBF8E1C-59E9-42F3-BE91-377558E62AE7}" dt="2021-08-19T22:34:13.284" v="149" actId="20577"/>
        <pc:sldMkLst>
          <pc:docMk/>
          <pc:sldMk cId="143123457" sldId="259"/>
        </pc:sldMkLst>
        <pc:spChg chg="mod">
          <ac:chgData name="heritany brasil reis" userId="6a4e926104c4e7c7" providerId="LiveId" clId="{ADBF8E1C-59E9-42F3-BE91-377558E62AE7}" dt="2021-08-19T22:34:13.284" v="149" actId="20577"/>
          <ac:spMkLst>
            <pc:docMk/>
            <pc:sldMk cId="143123457" sldId="259"/>
            <ac:spMk id="3" creationId="{23DA6FDD-23B6-4EF6-8067-067ADED86A2F}"/>
          </ac:spMkLst>
        </pc:spChg>
      </pc:sldChg>
      <pc:sldChg chg="addSp delSp modSp new mod">
        <pc:chgData name="heritany brasil reis" userId="6a4e926104c4e7c7" providerId="LiveId" clId="{ADBF8E1C-59E9-42F3-BE91-377558E62AE7}" dt="2021-08-19T23:14:32.449" v="416" actId="14100"/>
        <pc:sldMkLst>
          <pc:docMk/>
          <pc:sldMk cId="2154688771" sldId="267"/>
        </pc:sldMkLst>
        <pc:spChg chg="del mod">
          <ac:chgData name="heritany brasil reis" userId="6a4e926104c4e7c7" providerId="LiveId" clId="{ADBF8E1C-59E9-42F3-BE91-377558E62AE7}" dt="2021-08-19T22:34:34.911" v="152" actId="478"/>
          <ac:spMkLst>
            <pc:docMk/>
            <pc:sldMk cId="2154688771" sldId="267"/>
            <ac:spMk id="2" creationId="{8473384B-206D-403F-8AA1-E2758797AF7F}"/>
          </ac:spMkLst>
        </pc:spChg>
        <pc:spChg chg="del">
          <ac:chgData name="heritany brasil reis" userId="6a4e926104c4e7c7" providerId="LiveId" clId="{ADBF8E1C-59E9-42F3-BE91-377558E62AE7}" dt="2021-08-19T22:34:38.534" v="153" actId="478"/>
          <ac:spMkLst>
            <pc:docMk/>
            <pc:sldMk cId="2154688771" sldId="267"/>
            <ac:spMk id="3" creationId="{FA26234C-335B-4ACA-883E-B807E56E7AEC}"/>
          </ac:spMkLst>
        </pc:spChg>
        <pc:graphicFrameChg chg="add del mod modGraphic">
          <ac:chgData name="heritany brasil reis" userId="6a4e926104c4e7c7" providerId="LiveId" clId="{ADBF8E1C-59E9-42F3-BE91-377558E62AE7}" dt="2021-08-19T22:43:15.696" v="162" actId="478"/>
          <ac:graphicFrameMkLst>
            <pc:docMk/>
            <pc:sldMk cId="2154688771" sldId="267"/>
            <ac:graphicFrameMk id="4" creationId="{C82B6C5D-C796-4970-A992-71261C3696D9}"/>
          </ac:graphicFrameMkLst>
        </pc:graphicFrameChg>
        <pc:graphicFrameChg chg="add del mod modGraphic">
          <ac:chgData name="heritany brasil reis" userId="6a4e926104c4e7c7" providerId="LiveId" clId="{ADBF8E1C-59E9-42F3-BE91-377558E62AE7}" dt="2021-08-19T22:43:50.472" v="168" actId="478"/>
          <ac:graphicFrameMkLst>
            <pc:docMk/>
            <pc:sldMk cId="2154688771" sldId="267"/>
            <ac:graphicFrameMk id="5" creationId="{36437A49-9605-4777-84FE-4BCF2E6B20A8}"/>
          </ac:graphicFrameMkLst>
        </pc:graphicFrameChg>
        <pc:graphicFrameChg chg="add del mod modGraphic">
          <ac:chgData name="heritany brasil reis" userId="6a4e926104c4e7c7" providerId="LiveId" clId="{ADBF8E1C-59E9-42F3-BE91-377558E62AE7}" dt="2021-08-19T22:46:01.404" v="196" actId="478"/>
          <ac:graphicFrameMkLst>
            <pc:docMk/>
            <pc:sldMk cId="2154688771" sldId="267"/>
            <ac:graphicFrameMk id="6" creationId="{ED558708-0CDF-4481-BBD9-11A8BE8D2831}"/>
          </ac:graphicFrameMkLst>
        </pc:graphicFrameChg>
        <pc:graphicFrameChg chg="add mod modGraphic">
          <ac:chgData name="heritany brasil reis" userId="6a4e926104c4e7c7" providerId="LiveId" clId="{ADBF8E1C-59E9-42F3-BE91-377558E62AE7}" dt="2021-08-19T23:14:32.449" v="416" actId="14100"/>
          <ac:graphicFrameMkLst>
            <pc:docMk/>
            <pc:sldMk cId="2154688771" sldId="267"/>
            <ac:graphicFrameMk id="7" creationId="{4E9E22E3-5242-488D-B8B8-45EFA63AA05F}"/>
          </ac:graphicFrameMkLst>
        </pc:graphicFrameChg>
      </pc:sldChg>
      <pc:sldChg chg="addSp delSp modSp new mod">
        <pc:chgData name="heritany brasil reis" userId="6a4e926104c4e7c7" providerId="LiveId" clId="{ADBF8E1C-59E9-42F3-BE91-377558E62AE7}" dt="2021-08-19T23:13:52.132" v="409" actId="14100"/>
        <pc:sldMkLst>
          <pc:docMk/>
          <pc:sldMk cId="1480011397" sldId="268"/>
        </pc:sldMkLst>
        <pc:spChg chg="del">
          <ac:chgData name="heritany brasil reis" userId="6a4e926104c4e7c7" providerId="LiveId" clId="{ADBF8E1C-59E9-42F3-BE91-377558E62AE7}" dt="2021-08-19T22:48:20.918" v="213" actId="478"/>
          <ac:spMkLst>
            <pc:docMk/>
            <pc:sldMk cId="1480011397" sldId="268"/>
            <ac:spMk id="2" creationId="{EE4AA34D-418A-4B71-AA19-D53FE928F66D}"/>
          </ac:spMkLst>
        </pc:spChg>
        <pc:spChg chg="del mod">
          <ac:chgData name="heritany brasil reis" userId="6a4e926104c4e7c7" providerId="LiveId" clId="{ADBF8E1C-59E9-42F3-BE91-377558E62AE7}" dt="2021-08-19T22:49:26.590" v="215" actId="478"/>
          <ac:spMkLst>
            <pc:docMk/>
            <pc:sldMk cId="1480011397" sldId="268"/>
            <ac:spMk id="3" creationId="{172D6886-4430-4BE6-82EB-9A6D4143592C}"/>
          </ac:spMkLst>
        </pc:spChg>
        <pc:graphicFrameChg chg="add mod modGraphic">
          <ac:chgData name="heritany brasil reis" userId="6a4e926104c4e7c7" providerId="LiveId" clId="{ADBF8E1C-59E9-42F3-BE91-377558E62AE7}" dt="2021-08-19T23:13:52.132" v="409" actId="14100"/>
          <ac:graphicFrameMkLst>
            <pc:docMk/>
            <pc:sldMk cId="1480011397" sldId="268"/>
            <ac:graphicFrameMk id="4" creationId="{1E9FA4FF-A691-49A9-8F72-AF216A6B4576}"/>
          </ac:graphicFrameMkLst>
        </pc:graphicFrameChg>
      </pc:sldChg>
      <pc:sldChg chg="addSp delSp modSp new mod">
        <pc:chgData name="heritany brasil reis" userId="6a4e926104c4e7c7" providerId="LiveId" clId="{ADBF8E1C-59E9-42F3-BE91-377558E62AE7}" dt="2021-08-19T23:12:53.040" v="402" actId="1076"/>
        <pc:sldMkLst>
          <pc:docMk/>
          <pc:sldMk cId="93963810" sldId="269"/>
        </pc:sldMkLst>
        <pc:spChg chg="del">
          <ac:chgData name="heritany brasil reis" userId="6a4e926104c4e7c7" providerId="LiveId" clId="{ADBF8E1C-59E9-42F3-BE91-377558E62AE7}" dt="2021-08-19T22:53:10.074" v="258" actId="478"/>
          <ac:spMkLst>
            <pc:docMk/>
            <pc:sldMk cId="93963810" sldId="269"/>
            <ac:spMk id="2" creationId="{26304EFC-87B2-498D-91E1-D02EBEF205CA}"/>
          </ac:spMkLst>
        </pc:spChg>
        <pc:spChg chg="del">
          <ac:chgData name="heritany brasil reis" userId="6a4e926104c4e7c7" providerId="LiveId" clId="{ADBF8E1C-59E9-42F3-BE91-377558E62AE7}" dt="2021-08-19T22:53:17.625" v="259" actId="478"/>
          <ac:spMkLst>
            <pc:docMk/>
            <pc:sldMk cId="93963810" sldId="269"/>
            <ac:spMk id="3" creationId="{99F02E09-024E-4D1D-B1B6-877167BCC855}"/>
          </ac:spMkLst>
        </pc:spChg>
        <pc:graphicFrameChg chg="add mod modGraphic">
          <ac:chgData name="heritany brasil reis" userId="6a4e926104c4e7c7" providerId="LiveId" clId="{ADBF8E1C-59E9-42F3-BE91-377558E62AE7}" dt="2021-08-19T23:12:53.040" v="402" actId="1076"/>
          <ac:graphicFrameMkLst>
            <pc:docMk/>
            <pc:sldMk cId="93963810" sldId="269"/>
            <ac:graphicFrameMk id="4" creationId="{883CE2C3-3297-4717-8900-F0CD2A20E2DB}"/>
          </ac:graphicFrameMkLst>
        </pc:graphicFrameChg>
      </pc:sldChg>
      <pc:sldChg chg="addSp delSp modSp new mod">
        <pc:chgData name="heritany brasil reis" userId="6a4e926104c4e7c7" providerId="LiveId" clId="{ADBF8E1C-59E9-42F3-BE91-377558E62AE7}" dt="2021-08-19T23:12:17.159" v="395" actId="1076"/>
        <pc:sldMkLst>
          <pc:docMk/>
          <pc:sldMk cId="3033288693" sldId="270"/>
        </pc:sldMkLst>
        <pc:spChg chg="del">
          <ac:chgData name="heritany brasil reis" userId="6a4e926104c4e7c7" providerId="LiveId" clId="{ADBF8E1C-59E9-42F3-BE91-377558E62AE7}" dt="2021-08-19T22:55:27.827" v="273" actId="478"/>
          <ac:spMkLst>
            <pc:docMk/>
            <pc:sldMk cId="3033288693" sldId="270"/>
            <ac:spMk id="2" creationId="{B2D75691-5ADB-46AF-A7A7-45DCE97FDA85}"/>
          </ac:spMkLst>
        </pc:spChg>
        <pc:spChg chg="del">
          <ac:chgData name="heritany brasil reis" userId="6a4e926104c4e7c7" providerId="LiveId" clId="{ADBF8E1C-59E9-42F3-BE91-377558E62AE7}" dt="2021-08-19T22:55:34.655" v="274" actId="478"/>
          <ac:spMkLst>
            <pc:docMk/>
            <pc:sldMk cId="3033288693" sldId="270"/>
            <ac:spMk id="3" creationId="{3B6E353E-17EC-40FA-9B06-A5B572366FD2}"/>
          </ac:spMkLst>
        </pc:spChg>
        <pc:graphicFrameChg chg="add mod modGraphic">
          <ac:chgData name="heritany brasil reis" userId="6a4e926104c4e7c7" providerId="LiveId" clId="{ADBF8E1C-59E9-42F3-BE91-377558E62AE7}" dt="2021-08-19T23:12:17.159" v="395" actId="1076"/>
          <ac:graphicFrameMkLst>
            <pc:docMk/>
            <pc:sldMk cId="3033288693" sldId="270"/>
            <ac:graphicFrameMk id="4" creationId="{713213C4-6CAC-4639-BC3E-06983C9B7211}"/>
          </ac:graphicFrameMkLst>
        </pc:graphicFrameChg>
      </pc:sldChg>
      <pc:sldChg chg="addSp delSp modSp new mod">
        <pc:chgData name="heritany brasil reis" userId="6a4e926104c4e7c7" providerId="LiveId" clId="{ADBF8E1C-59E9-42F3-BE91-377558E62AE7}" dt="2021-08-19T23:11:52.126" v="391" actId="1076"/>
        <pc:sldMkLst>
          <pc:docMk/>
          <pc:sldMk cId="1631529316" sldId="271"/>
        </pc:sldMkLst>
        <pc:spChg chg="del">
          <ac:chgData name="heritany brasil reis" userId="6a4e926104c4e7c7" providerId="LiveId" clId="{ADBF8E1C-59E9-42F3-BE91-377558E62AE7}" dt="2021-08-19T22:58:36.248" v="302" actId="478"/>
          <ac:spMkLst>
            <pc:docMk/>
            <pc:sldMk cId="1631529316" sldId="271"/>
            <ac:spMk id="2" creationId="{C4B86B27-AD40-4897-A78F-BD771864A413}"/>
          </ac:spMkLst>
        </pc:spChg>
        <pc:spChg chg="del">
          <ac:chgData name="heritany brasil reis" userId="6a4e926104c4e7c7" providerId="LiveId" clId="{ADBF8E1C-59E9-42F3-BE91-377558E62AE7}" dt="2021-08-19T22:58:40.089" v="303" actId="478"/>
          <ac:spMkLst>
            <pc:docMk/>
            <pc:sldMk cId="1631529316" sldId="271"/>
            <ac:spMk id="3" creationId="{E16C7BC6-163C-489E-BA67-ED22BAD0ED43}"/>
          </ac:spMkLst>
        </pc:spChg>
        <pc:graphicFrameChg chg="add mod modGraphic">
          <ac:chgData name="heritany brasil reis" userId="6a4e926104c4e7c7" providerId="LiveId" clId="{ADBF8E1C-59E9-42F3-BE91-377558E62AE7}" dt="2021-08-19T23:11:52.126" v="391" actId="1076"/>
          <ac:graphicFrameMkLst>
            <pc:docMk/>
            <pc:sldMk cId="1631529316" sldId="271"/>
            <ac:graphicFrameMk id="4" creationId="{C90778F1-A0AA-44E1-B58B-F760FC3B2163}"/>
          </ac:graphicFrameMkLst>
        </pc:graphicFrameChg>
      </pc:sldChg>
      <pc:sldChg chg="addSp delSp modSp new mod">
        <pc:chgData name="heritany brasil reis" userId="6a4e926104c4e7c7" providerId="LiveId" clId="{ADBF8E1C-59E9-42F3-BE91-377558E62AE7}" dt="2021-08-19T23:13:34.559" v="408" actId="14100"/>
        <pc:sldMkLst>
          <pc:docMk/>
          <pc:sldMk cId="1684208299" sldId="272"/>
        </pc:sldMkLst>
        <pc:spChg chg="del">
          <ac:chgData name="heritany brasil reis" userId="6a4e926104c4e7c7" providerId="LiveId" clId="{ADBF8E1C-59E9-42F3-BE91-377558E62AE7}" dt="2021-08-19T23:04:23.577" v="319" actId="478"/>
          <ac:spMkLst>
            <pc:docMk/>
            <pc:sldMk cId="1684208299" sldId="272"/>
            <ac:spMk id="2" creationId="{55D29523-3E12-47EC-AF9C-C247595A886C}"/>
          </ac:spMkLst>
        </pc:spChg>
        <pc:spChg chg="del">
          <ac:chgData name="heritany brasil reis" userId="6a4e926104c4e7c7" providerId="LiveId" clId="{ADBF8E1C-59E9-42F3-BE91-377558E62AE7}" dt="2021-08-19T23:04:28.492" v="320" actId="478"/>
          <ac:spMkLst>
            <pc:docMk/>
            <pc:sldMk cId="1684208299" sldId="272"/>
            <ac:spMk id="3" creationId="{3A02DA0D-36F7-42EF-82CC-0907D24CAC30}"/>
          </ac:spMkLst>
        </pc:spChg>
        <pc:graphicFrameChg chg="add del mod modGraphic">
          <ac:chgData name="heritany brasil reis" userId="6a4e926104c4e7c7" providerId="LiveId" clId="{ADBF8E1C-59E9-42F3-BE91-377558E62AE7}" dt="2021-08-19T23:07:42.611" v="354" actId="478"/>
          <ac:graphicFrameMkLst>
            <pc:docMk/>
            <pc:sldMk cId="1684208299" sldId="272"/>
            <ac:graphicFrameMk id="4" creationId="{BEC1A943-67A7-443D-89C2-752580116F17}"/>
          </ac:graphicFrameMkLst>
        </pc:graphicFrameChg>
        <pc:graphicFrameChg chg="add mod modGraphic">
          <ac:chgData name="heritany brasil reis" userId="6a4e926104c4e7c7" providerId="LiveId" clId="{ADBF8E1C-59E9-42F3-BE91-377558E62AE7}" dt="2021-08-19T23:13:34.559" v="408" actId="14100"/>
          <ac:graphicFrameMkLst>
            <pc:docMk/>
            <pc:sldMk cId="1684208299" sldId="272"/>
            <ac:graphicFrameMk id="5" creationId="{CA7770DD-80A4-44EC-9BCD-2F79062AABB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7495-9572-48DC-9752-26D9E67767BF}" type="datetimeFigureOut">
              <a:rPr lang="pt-BR" smtClean="0"/>
              <a:t>19/08/2021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64D67-CB88-47B8-BAB9-3C3782962C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2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3AAEE-235D-4524-BDBA-367F92492F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A54F5A-4D2D-4F64-9FAA-51FDD0EF4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4975FE-9CB1-4CBA-9648-BE6B73BC6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885C38-1F06-47A4-B27F-DF43A86F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B0BF1B-BBB1-409D-85A1-AA5D93CE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738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1A2FD9-0013-4DB2-9131-05CBDE80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A28FE9-3772-4ECF-A27F-924F3DC30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77E3BF-64D9-4CD5-810E-02B53FBF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7B72A7-C1CF-4C35-9123-328C393C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4DF9B2-ED57-44C6-9722-65DD77225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109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708589-33E2-45A3-BD4F-66DEE9683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5EF5A0F-4C8A-4690-A649-347DDCF2B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823478-36AD-42C9-A9AE-03A008DEE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73AB4D-2FF5-47A9-B056-D93BC418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1DAA8A-FEE0-4170-B108-168FB11C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179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28A500-6FDC-49BE-A2D5-3E17C135D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C7F948-96B8-4735-9D39-5834FC7AD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2B7D6F-3182-4F76-98BB-4FDB8663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3B82F2-EC54-4D9F-BD3C-4F29EB7A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8116EF-3F1A-440B-AEBC-EA47AFE2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488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2F63C-6CDD-4CBC-B585-554BF9C57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925F27F-57FE-4173-9DCE-55B799B0D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EBA2D5-C644-4DA1-A921-1B9FA38B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874482-6D2B-4CAA-B5C5-7D401513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4EF23-333E-4B23-8577-25F0C89B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2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343E4-22E9-4787-926E-713AE389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71994A-3F1C-407F-9EC5-F1F505D01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099657-6E44-4430-A83C-C8C0F445B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C55EF3-125F-4FF0-830F-061031987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3E8111-19BE-4D92-B19D-4D51E481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00022B6-C5E3-4CC7-BE23-B7E9F102F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029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0E0D3-F4D7-464F-901A-0A0EFB51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D81B49-2F4F-4B81-B45A-8F1256506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353FF87-9268-4149-9067-96A814C93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873996-43A1-4427-B53A-35088E2D8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A14B01-8B90-441B-B769-EC3966355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F5460A6-05A5-42C0-8795-546687BE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AB2788E-7021-4F91-99CF-C7F75337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CDC92AA-FF5F-4E46-8EE9-9A4D1E9C6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59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A42BF-8A4E-458A-B33C-A9B6B25D3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620848-A547-47B5-911C-E81C97E92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68D00A1-3E79-460C-9ED5-F4AD60EB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9571E46-EC91-4431-B9C3-ED84A7F7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53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4B9DE76-E202-461F-8B8B-EA8CAB02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25EB3A1-B803-44CD-BD62-C18C4AB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B04B6D2-464A-451D-BE4D-A36210B7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855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4E649-EC67-4263-94C0-8B470A93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4F05AF-EF49-492C-974B-5DC2595B8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CF9054-21FF-49C7-94D7-781EF57F91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4ECBDB-6CAD-4E71-90C6-85DD51424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E16865-F20D-41A2-85BA-DA205001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35ED4C-E67B-447C-AC30-EE37AE98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59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C4B98-44ED-47BF-9F79-1F106337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28E00F-AB5B-4D5D-BC3B-1E1173FAD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0885D4-C087-4396-A2D0-F3C6F053E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B59578-2C5B-41A6-B451-9D128399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D703E2D-8755-4329-A91D-B5CAEC94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9C88722-49BA-478E-A334-3D0312EB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119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384E7F5-9E45-4AC3-A0A3-385B68885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5C4AA9-50E1-4D8A-B5B7-9D976B7E4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1E56A7-9D73-4D5E-9705-BFC360188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FB093-1DA9-4E4E-8482-4927471DB6B3}" type="datetimeFigureOut">
              <a:rPr lang="pt-BR" smtClean="0"/>
              <a:t>19/08/2021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831EBF-1214-462B-A6DA-E577B194D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B8669B-0C58-417D-B062-B9C1847F2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1298-CD7A-4202-B741-4DC982E03E6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30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isualize fotos">
            <a:extLst>
              <a:ext uri="{FF2B5EF4-FFF2-40B4-BE49-F238E27FC236}">
                <a16:creationId xmlns:a16="http://schemas.microsoft.com/office/drawing/2014/main" id="{73FF855F-3922-4401-9BEE-15DDB23950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02" y="174145"/>
            <a:ext cx="7462284" cy="4993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887FC7F6-D919-40F4-8813-1AC921A37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614" y="5167423"/>
            <a:ext cx="6430809" cy="151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3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83CE2C3-3297-4717-8900-F0CD2A20E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48682"/>
              </p:ext>
            </p:extLst>
          </p:nvPr>
        </p:nvGraphicFramePr>
        <p:xfrm>
          <a:off x="132522" y="400695"/>
          <a:ext cx="9872870" cy="6309360"/>
        </p:xfrm>
        <a:graphic>
          <a:graphicData uri="http://schemas.openxmlformats.org/drawingml/2006/table">
            <a:tbl>
              <a:tblPr/>
              <a:tblGrid>
                <a:gridCol w="7425277">
                  <a:extLst>
                    <a:ext uri="{9D8B030D-6E8A-4147-A177-3AD203B41FA5}">
                      <a16:colId xmlns:a16="http://schemas.microsoft.com/office/drawing/2014/main" val="745975822"/>
                    </a:ext>
                  </a:extLst>
                </a:gridCol>
                <a:gridCol w="2447593">
                  <a:extLst>
                    <a:ext uri="{9D8B030D-6E8A-4147-A177-3AD203B41FA5}">
                      <a16:colId xmlns:a16="http://schemas.microsoft.com/office/drawing/2014/main" val="3361200936"/>
                    </a:ext>
                  </a:extLst>
                </a:gridCol>
              </a:tblGrid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LRF, art. 4º, § 1º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409830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2972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 ( 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980.581.000,00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9562665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Receita Tributária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243.566.000,00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9553825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de Contribuições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27.275.000,00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2723993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Patrimonial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547.000,00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39854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  Aplicações Financeiras ( 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450.000,00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022787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  Outras Receitas Patrimoniais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97.000,00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0437936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Industrial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477514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de Serviços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83.000,00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33881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Transferências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707.854.000,00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692623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Outras Receitas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1.256.000,00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120384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Primária Corrente ( III ) = ( I - 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980.131.000,00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494300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Receitas de Capital ( IV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43.771.000,00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315175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Operações de Crédito ( V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417006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Alienação de Bens ( VI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292789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Transferências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43.771.000,00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775222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Outras Receitas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9395547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Primária de Capital ( VII ) = ( IV - V - VI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43.771.000,00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828949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412666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Deduções das Transferências Correntes ( VIII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55.622.000,00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573498"/>
                  </a:ext>
                </a:extLst>
              </a:tr>
              <a:tr h="23543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4327406"/>
                  </a:ext>
                </a:extLst>
              </a:tr>
              <a:tr h="2450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RECEITA PRIMÁRIA TOTAL ( III ) + ( VII ) - ( VIII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968.280.000,00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981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63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713213C4-6CAC-4639-BC3E-06983C9B7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66802"/>
              </p:ext>
            </p:extLst>
          </p:nvPr>
        </p:nvGraphicFramePr>
        <p:xfrm>
          <a:off x="172278" y="1008489"/>
          <a:ext cx="10257182" cy="5677233"/>
        </p:xfrm>
        <a:graphic>
          <a:graphicData uri="http://schemas.openxmlformats.org/drawingml/2006/table">
            <a:tbl>
              <a:tblPr/>
              <a:tblGrid>
                <a:gridCol w="7714316">
                  <a:extLst>
                    <a:ext uri="{9D8B030D-6E8A-4147-A177-3AD203B41FA5}">
                      <a16:colId xmlns:a16="http://schemas.microsoft.com/office/drawing/2014/main" val="4186098683"/>
                    </a:ext>
                  </a:extLst>
                </a:gridCol>
                <a:gridCol w="2542866">
                  <a:extLst>
                    <a:ext uri="{9D8B030D-6E8A-4147-A177-3AD203B41FA5}">
                      <a16:colId xmlns:a16="http://schemas.microsoft.com/office/drawing/2014/main" val="3254017652"/>
                    </a:ext>
                  </a:extLst>
                </a:gridCol>
              </a:tblGrid>
              <a:tr h="26623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67779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 Correntes ( IX)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897.730.000,00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479838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Pessoal e Encargos Sociais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482.100.000,00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577175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Juros e Encargos da Divída ( X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972107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Outras Despesas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415.230.000,00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5882429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 Primária Corente ( XI ) = ( IX - X )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897.330.000,00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611740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61.000.000,00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537806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Investimentos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58.000.000,00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651208"/>
                  </a:ext>
                </a:extLst>
              </a:tr>
              <a:tr h="23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Inversões Financeiras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933428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Amortização da Dívida ( XII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3.000.000,00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463167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 Primária de Capital ( XIII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58.000.000,00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343682"/>
                  </a:ext>
                </a:extLst>
              </a:tr>
              <a:tr h="23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870088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    Reserva Orçamentária do RPPS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6367130"/>
                  </a:ext>
                </a:extLst>
              </a:tr>
              <a:tr h="23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714128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    Reserva de Contigência ( XV 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10.000.000,00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72021"/>
                  </a:ext>
                </a:extLst>
              </a:tr>
              <a:tr h="23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552870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DESPESA PRIMÁRIA TOTAL ( XVI ) = ( XI + XIII)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965.330.000,00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80180"/>
                  </a:ext>
                </a:extLst>
              </a:tr>
              <a:tr h="23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8757090"/>
                  </a:ext>
                </a:extLst>
              </a:tr>
              <a:tr h="3101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RESULTADO PRIMÁRIO ( III - XVI)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2.950.000,00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255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28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C90778F1-A0AA-44E1-B58B-F760FC3B2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251257"/>
              </p:ext>
            </p:extLst>
          </p:nvPr>
        </p:nvGraphicFramePr>
        <p:xfrm>
          <a:off x="145774" y="861392"/>
          <a:ext cx="10349948" cy="5777949"/>
        </p:xfrm>
        <a:graphic>
          <a:graphicData uri="http://schemas.openxmlformats.org/drawingml/2006/table">
            <a:tbl>
              <a:tblPr/>
              <a:tblGrid>
                <a:gridCol w="7784083">
                  <a:extLst>
                    <a:ext uri="{9D8B030D-6E8A-4147-A177-3AD203B41FA5}">
                      <a16:colId xmlns:a16="http://schemas.microsoft.com/office/drawing/2014/main" val="838912179"/>
                    </a:ext>
                  </a:extLst>
                </a:gridCol>
                <a:gridCol w="2565865">
                  <a:extLst>
                    <a:ext uri="{9D8B030D-6E8A-4147-A177-3AD203B41FA5}">
                      <a16:colId xmlns:a16="http://schemas.microsoft.com/office/drawing/2014/main" val="3026655689"/>
                    </a:ext>
                  </a:extLst>
                </a:gridCol>
              </a:tblGrid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LRF, art. 4º, § 1º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242958"/>
                  </a:ext>
                </a:extLst>
              </a:tr>
              <a:tr h="38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Especificação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312749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Dívida Pública Consolidada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005622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Dívida Mobiliária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140.000.000,00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649757"/>
                  </a:ext>
                </a:extLst>
              </a:tr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Outras Dívidas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699353"/>
                  </a:ext>
                </a:extLst>
              </a:tr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Deduções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110859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Ativo Disponível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55.000.000,00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834542"/>
                  </a:ext>
                </a:extLst>
              </a:tr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Haveres Financeiros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428255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( - ) Restos a pagar Processados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100.000.000,00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401222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Dívida Consolidada Líquida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140.000.000,00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13199"/>
                  </a:ext>
                </a:extLst>
              </a:tr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Receita privatizações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275878"/>
                  </a:ext>
                </a:extLst>
              </a:tr>
              <a:tr h="25806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( - ) Pavissos Reconhecidos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316679"/>
                  </a:ext>
                </a:extLst>
              </a:tr>
              <a:tr h="50026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Dívida Fiscal Líquida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140.000.000,00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46845"/>
                  </a:ext>
                </a:extLst>
              </a:tr>
              <a:tr h="75039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Resultado Nominal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-1.000.000,00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166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529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A7770DD-80A4-44EC-9BCD-2F79062AA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68914"/>
              </p:ext>
            </p:extLst>
          </p:nvPr>
        </p:nvGraphicFramePr>
        <p:xfrm>
          <a:off x="371061" y="337931"/>
          <a:ext cx="10919791" cy="6400800"/>
        </p:xfrm>
        <a:graphic>
          <a:graphicData uri="http://schemas.openxmlformats.org/drawingml/2006/table">
            <a:tbl>
              <a:tblPr/>
              <a:tblGrid>
                <a:gridCol w="3767646">
                  <a:extLst>
                    <a:ext uri="{9D8B030D-6E8A-4147-A177-3AD203B41FA5}">
                      <a16:colId xmlns:a16="http://schemas.microsoft.com/office/drawing/2014/main" val="723807290"/>
                    </a:ext>
                  </a:extLst>
                </a:gridCol>
                <a:gridCol w="1575175">
                  <a:extLst>
                    <a:ext uri="{9D8B030D-6E8A-4147-A177-3AD203B41FA5}">
                      <a16:colId xmlns:a16="http://schemas.microsoft.com/office/drawing/2014/main" val="1682917157"/>
                    </a:ext>
                  </a:extLst>
                </a:gridCol>
                <a:gridCol w="3980507">
                  <a:extLst>
                    <a:ext uri="{9D8B030D-6E8A-4147-A177-3AD203B41FA5}">
                      <a16:colId xmlns:a16="http://schemas.microsoft.com/office/drawing/2014/main" val="2293760399"/>
                    </a:ext>
                  </a:extLst>
                </a:gridCol>
                <a:gridCol w="1596463">
                  <a:extLst>
                    <a:ext uri="{9D8B030D-6E8A-4147-A177-3AD203B41FA5}">
                      <a16:colId xmlns:a16="http://schemas.microsoft.com/office/drawing/2014/main" val="1112777501"/>
                    </a:ext>
                  </a:extLst>
                </a:gridCol>
              </a:tblGrid>
              <a:tr h="2160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ANEXO DE RISCOS FISCAIS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585787"/>
                  </a:ext>
                </a:extLst>
              </a:tr>
              <a:tr h="2160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DEMONSTRATIVO DE RISCOS FISCAIS E PROVIDÊNCIAS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075593"/>
                  </a:ext>
                </a:extLst>
              </a:tr>
              <a:tr h="21605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66439"/>
                  </a:ext>
                </a:extLst>
              </a:tr>
              <a:tr h="216058">
                <a:tc gridSpan="4">
                  <a:txBody>
                    <a:bodyPr/>
                    <a:lstStyle/>
                    <a:p>
                      <a:pPr algn="just" fontAlgn="b"/>
                      <a:endParaRPr lang="pt-BR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983834"/>
                  </a:ext>
                </a:extLst>
              </a:tr>
              <a:tr h="216058">
                <a:tc gridSpan="2">
                  <a:txBody>
                    <a:bodyPr/>
                    <a:lstStyle/>
                    <a:p>
                      <a:pPr algn="just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LRF, art 4º, § 3º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R$ 1,00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529257"/>
                  </a:ext>
                </a:extLst>
              </a:tr>
              <a:tr h="216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PASSIVOS CONTINGENTES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PROVIDÊNCIAS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310372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Descrição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Descrição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596059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Demandas Judiciais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5176286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   Trabalhistas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Abertura de Créditos Adicionais a partir da reserva de </a:t>
                      </a:r>
                      <a:r>
                        <a:rPr lang="pt-BR" sz="15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contigência</a:t>
                      </a:r>
                      <a:endParaRPr lang="pt-BR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920673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   Outras Demandas Judiciais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Abertura de Créditos Adicionais a partir da reserva de contigência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2020157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Assistência a epidemias, estiagem, enchentes e outras situações de calamidade pública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Abertura de Créditos Adicionais a partir da reserva de </a:t>
                      </a:r>
                      <a:r>
                        <a:rPr lang="pt-BR" sz="15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contigência</a:t>
                      </a:r>
                      <a:endParaRPr lang="pt-BR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49373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726186"/>
                  </a:ext>
                </a:extLst>
              </a:tr>
              <a:tr h="216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04285"/>
                  </a:ext>
                </a:extLst>
              </a:tr>
              <a:tr h="21605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DEMAIS RISCOS FISCAIS PASSIVOS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PROVIDÊNCIAS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594307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Descrição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Descrição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Valor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2341266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Frustração de Arrecadação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Limitação de empenho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680046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Discrepância de Projeções: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261751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   Taxa de juros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Abertura de créditos adicionais a partir da redução de dotação de despesas discricionárias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500.000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614834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   Salário mínimo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Abertura de Créditos Adicionais a partir da reserva de </a:t>
                      </a:r>
                      <a:r>
                        <a:rPr lang="pt-BR" sz="15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contigência</a:t>
                      </a:r>
                      <a:endParaRPr lang="pt-BR" sz="15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1.000.000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579751"/>
                  </a:ext>
                </a:extLst>
              </a:tr>
              <a:tr h="43211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  Outros Riscos Fiscais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effectLst/>
                          <a:latin typeface="Arial" panose="020B0604020202020204" pitchFamily="34" charset="0"/>
                        </a:rPr>
                        <a:t>Abertura de créditos adicionais a partir da Reserva de Contingência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013036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SUBTOTAL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3.000.000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215081"/>
                  </a:ext>
                </a:extLst>
              </a:tr>
              <a:tr h="21605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>
                          <a:effectLst/>
                          <a:latin typeface="Times New Roman" panose="02020603050405020304" pitchFamily="18" charset="0"/>
                        </a:rPr>
                        <a:t>6.000.000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6.000.000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43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20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2B71FB-28F8-4A80-B9C8-0C764BAA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206733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latin typeface="+mn-lt"/>
              </a:rPr>
              <a:t>LEI DE DIRETRIZES ORÇAMENTÁRIAS LDO 2022</a:t>
            </a:r>
          </a:p>
        </p:txBody>
      </p:sp>
      <p:pic>
        <p:nvPicPr>
          <p:cNvPr id="2050" name="Picture 2" descr="Prefeitura de Imperatriz">
            <a:extLst>
              <a:ext uri="{FF2B5EF4-FFF2-40B4-BE49-F238E27FC236}">
                <a16:creationId xmlns:a16="http://schemas.microsoft.com/office/drawing/2014/main" id="{269A1B9A-0C16-435E-B335-54FC69D51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037" y="2386316"/>
            <a:ext cx="3763926" cy="416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10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07EE5-B68C-4A8A-A040-555C8B94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3255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pt-BR" sz="9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9000" b="1" dirty="0">
                <a:latin typeface="+mn-lt"/>
              </a:rPr>
              <a:t>TRANSPARÊNCIA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231F1-BDAD-43AB-A544-4E026A23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155095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Art. 48 da Lei de Responsabilidade Fiscal</a:t>
            </a:r>
          </a:p>
          <a:p>
            <a:pPr algn="just">
              <a:buFontTx/>
              <a:buChar char="-"/>
            </a:pPr>
            <a:r>
              <a:rPr lang="pt-BR" dirty="0"/>
              <a:t>São instrumentos de transparência da gestão fiscal, aos quais será dada ampla divulgação, inclusive em meios eletrônicos de acesso público: os planos, orçamento e leis de diretrizes orçamentárias; as prestações de contas e o respectivo parecer prévio; o relatório resumido da execução orçamentária e o relatório de gestão fiscal; e as versões simplificadas desses documentos.</a:t>
            </a:r>
          </a:p>
          <a:p>
            <a:pPr marL="0" indent="0" algn="just">
              <a:buNone/>
            </a:pPr>
            <a:r>
              <a:rPr lang="pt-BR" dirty="0"/>
              <a:t>     Parágrafo Único: A transparência será assegurada também mediante:</a:t>
            </a:r>
          </a:p>
          <a:p>
            <a:pPr marL="0" indent="0" algn="just">
              <a:buNone/>
            </a:pPr>
            <a:r>
              <a:rPr lang="pt-BR" dirty="0"/>
              <a:t>	I – Incentivo à participação popular e realização de </a:t>
            </a:r>
            <a:r>
              <a:rPr lang="pt-BR" b="1" dirty="0">
                <a:solidFill>
                  <a:srgbClr val="FF0000"/>
                </a:solidFill>
              </a:rPr>
              <a:t>audiências públicas</a:t>
            </a:r>
            <a:r>
              <a:rPr lang="pt-BR" dirty="0"/>
              <a:t>, durante os processos de elaboração e discussão dos planos, Lei de Diretrizes Orçamentárias e orçamentos.</a:t>
            </a:r>
          </a:p>
          <a:p>
            <a:pPr algn="just">
              <a:buFontTx/>
              <a:buChar char="-"/>
            </a:pPr>
            <a:endParaRPr lang="pt-BR" sz="2400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3623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07EE5-B68C-4A8A-A040-555C8B949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208"/>
            <a:ext cx="10515600" cy="132556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pt-BR" sz="9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pt-BR" sz="5000" b="1" dirty="0">
                <a:latin typeface="+mn-lt"/>
              </a:rPr>
              <a:t>LEI DE DIRETRIZES ORÇAMENTÁRIAS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231F1-BDAD-43AB-A544-4E026A23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535"/>
            <a:ext cx="10515600" cy="4646428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Lei de Diretrizes Orçamentárias – LDO</a:t>
            </a:r>
          </a:p>
          <a:p>
            <a:pPr marL="0" indent="0" algn="just">
              <a:buNone/>
            </a:pPr>
            <a:r>
              <a:rPr lang="pt-BR" dirty="0"/>
              <a:t>-A Lei objetiva orientar a elaboração da proposta orçamentária de cada exercício financeiro e deve seguir os preceitos legais da Constituição Federal, da Lei de Responsabilidade Fiscal (LRF) e da Lei Orgânica Municipal.</a:t>
            </a:r>
            <a:endParaRPr lang="pt-BR" b="1" dirty="0"/>
          </a:p>
          <a:p>
            <a:pPr marL="0" indent="0" algn="just">
              <a:buNone/>
            </a:pPr>
            <a:r>
              <a:rPr lang="pt-BR" dirty="0"/>
              <a:t>-Prevista no Art. 165, inciso II da CF, a </a:t>
            </a:r>
            <a:r>
              <a:rPr lang="pt-BR" b="1" dirty="0"/>
              <a:t>LDO </a:t>
            </a:r>
            <a:r>
              <a:rPr lang="pt-BR" dirty="0"/>
              <a:t>é um elo entre o Plano Plurianual – </a:t>
            </a:r>
            <a:r>
              <a:rPr lang="pt-BR" b="1" dirty="0"/>
              <a:t>PPA </a:t>
            </a:r>
            <a:r>
              <a:rPr lang="pt-BR" dirty="0"/>
              <a:t>e a Lei Orçamentaria Anual – </a:t>
            </a:r>
            <a:r>
              <a:rPr lang="pt-BR" b="1" dirty="0"/>
              <a:t>LOA. </a:t>
            </a:r>
          </a:p>
          <a:p>
            <a:pPr marL="0" indent="0" algn="just">
              <a:buNone/>
            </a:pPr>
            <a:r>
              <a:rPr lang="pt-BR" dirty="0"/>
              <a:t>-Principal função da </a:t>
            </a:r>
            <a:r>
              <a:rPr lang="pt-BR" b="1" dirty="0"/>
              <a:t>LDO </a:t>
            </a:r>
            <a:r>
              <a:rPr lang="pt-BR" dirty="0"/>
              <a:t>– selecionar, dentre as ações previstas no </a:t>
            </a:r>
            <a:r>
              <a:rPr lang="pt-BR" b="1" dirty="0"/>
              <a:t>PPA</a:t>
            </a:r>
            <a:r>
              <a:rPr lang="pt-BR" dirty="0"/>
              <a:t>, aquelas que terão prioridade na execução do orçamento do ano seguinte.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855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231F1-BDAD-43AB-A544-4E026A23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8517"/>
            <a:ext cx="10515600" cy="57805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	</a:t>
            </a:r>
            <a:r>
              <a:rPr lang="pt-BR" sz="3200" dirty="0"/>
              <a:t>Por seu um instrumento de garantia do equilíbrio fiscal, a Lei de Responsabilidade Fiscal – LRF, estabelece que os gastos promovidos durante o exercício, sejam compatíveis com a LDO e, para tanto, deve o Ordenador de Despesas declarar essa compatibilidade com a Lei de Diretrizes Orçamentárias, assim como com o Plano Plurianual.</a:t>
            </a:r>
          </a:p>
          <a:p>
            <a:pPr marL="0" indent="0" algn="just">
              <a:buNone/>
            </a:pPr>
            <a:r>
              <a:rPr lang="pt-BR" sz="3200"/>
              <a:t>	O </a:t>
            </a:r>
            <a:r>
              <a:rPr lang="pt-BR" sz="3200" dirty="0"/>
              <a:t>§ 1º, inc. II, do art. 16 da LRF esclarece que se considera compatível com o Plano Plurianual e a Lei de Diretrizes Orçamentárias, a despesa que se conforme com as diretrizes, objetivos, prioridades e metas previstas nesses instrumentos e não infrinja qualquer de suas disposições.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b="1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9A5B5D8-28E5-453A-939D-0582E4051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06326"/>
            <a:ext cx="10515600" cy="144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80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C1A7A2-FC9D-4967-8D44-B165F95A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386"/>
            <a:ext cx="10515600" cy="12334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pt-BR" sz="6500" b="1" dirty="0">
                <a:latin typeface="+mn-lt"/>
              </a:rPr>
              <a:t>BASE LEGAL</a:t>
            </a:r>
            <a:endParaRPr lang="pt-BR" sz="6500" b="1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8C7AE-B5A0-486B-A28A-6CD443AF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3740"/>
            <a:ext cx="10515600" cy="4433223"/>
          </a:xfrm>
        </p:spPr>
        <p:txBody>
          <a:bodyPr>
            <a:noAutofit/>
          </a:bodyPr>
          <a:lstStyle/>
          <a:p>
            <a:pPr algn="just"/>
            <a:r>
              <a:rPr lang="pt-BR" sz="4000" dirty="0"/>
              <a:t>Constituição Federal;</a:t>
            </a:r>
          </a:p>
          <a:p>
            <a:pPr algn="just"/>
            <a:r>
              <a:rPr lang="pt-BR" sz="4000" dirty="0"/>
              <a:t>Lei Federal 4.320/64;</a:t>
            </a:r>
          </a:p>
          <a:p>
            <a:pPr algn="just"/>
            <a:r>
              <a:rPr lang="pt-BR" sz="4000" dirty="0"/>
              <a:t>Lei Complementar 101/2000 (Lei de Responsabilidade Fiscal);</a:t>
            </a:r>
          </a:p>
          <a:p>
            <a:pPr algn="just"/>
            <a:r>
              <a:rPr lang="pt-BR" sz="4000" dirty="0"/>
              <a:t>Lei Orgânica do Município;</a:t>
            </a:r>
          </a:p>
          <a:p>
            <a:pPr algn="just"/>
            <a:r>
              <a:rPr lang="pt-BR" sz="4000" dirty="0"/>
              <a:t>Instruções Normativas do Tribunal de Contas do Estado e da Secretaria do Tesouro Nacional.</a:t>
            </a:r>
          </a:p>
        </p:txBody>
      </p:sp>
    </p:spTree>
    <p:extLst>
      <p:ext uri="{BB962C8B-B14F-4D97-AF65-F5344CB8AC3E}">
        <p14:creationId xmlns:p14="http://schemas.microsoft.com/office/powerpoint/2010/main" val="362616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8891C6-BF04-4DC3-AB62-79DF5E95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371"/>
            <a:ext cx="105156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pt-BR" sz="6000" b="1" dirty="0">
                <a:latin typeface="+mn-lt"/>
              </a:rPr>
              <a:t>RECEITAS E DESPESAS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DA6FDD-23B6-4EF6-8067-067ADED86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b="1" dirty="0"/>
              <a:t>Receita Total: R$ 968.730.000,00</a:t>
            </a:r>
          </a:p>
          <a:p>
            <a:pPr marL="457200" lvl="1" indent="0" algn="just">
              <a:buNone/>
            </a:pPr>
            <a:r>
              <a:rPr lang="pt-BR" sz="3200" dirty="0"/>
              <a:t>Receitas Primárias: R$ 968.280.000,00</a:t>
            </a:r>
          </a:p>
          <a:p>
            <a:pPr marL="457200" lvl="1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b="1" dirty="0"/>
              <a:t>Despesas Total: R$ 968.730.000,00</a:t>
            </a:r>
          </a:p>
          <a:p>
            <a:pPr marL="457200" lvl="1" indent="0" algn="just">
              <a:buNone/>
            </a:pPr>
            <a:r>
              <a:rPr lang="pt-BR" sz="3200" dirty="0"/>
              <a:t>Despesas Primárias: R$ 965.330.000,00</a:t>
            </a:r>
          </a:p>
          <a:p>
            <a:pPr marL="0" indent="0" algn="just">
              <a:buNone/>
            </a:pPr>
            <a:r>
              <a:rPr lang="pt-BR" sz="3200" dirty="0"/>
              <a:t>→ Resultado Primário: R$ 2.950.000,00</a:t>
            </a:r>
          </a:p>
          <a:p>
            <a:pPr marL="0" indent="0" algn="just">
              <a:buNone/>
            </a:pPr>
            <a:r>
              <a:rPr lang="pt-BR" sz="3200" dirty="0"/>
              <a:t>→ Resultado Nominal: R$ (-1.000.000,00)</a:t>
            </a:r>
          </a:p>
          <a:p>
            <a:pPr marL="0" indent="0" algn="just">
              <a:buNone/>
            </a:pPr>
            <a:r>
              <a:rPr lang="pt-BR" sz="3200" dirty="0"/>
              <a:t>     Dívida Consolidada: R$ 140.000.000,00 </a:t>
            </a:r>
          </a:p>
        </p:txBody>
      </p:sp>
    </p:spTree>
    <p:extLst>
      <p:ext uri="{BB962C8B-B14F-4D97-AF65-F5344CB8AC3E}">
        <p14:creationId xmlns:p14="http://schemas.microsoft.com/office/powerpoint/2010/main" val="14312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571C1-12C3-466E-B349-352A55C72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548" y="184372"/>
            <a:ext cx="10515600" cy="868251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pt-BR" sz="6000" b="1" dirty="0">
                <a:latin typeface="+mn-lt"/>
              </a:rPr>
              <a:t>LEI DE DIRETRIZES ORÇAMENTÁRIAS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C98EC0-C1B6-4788-8761-32D03542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548" y="1275906"/>
            <a:ext cx="10728252" cy="53977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2500" dirty="0"/>
              <a:t>A Lei de Diretrizes Orçamentárias dispõe sobre:</a:t>
            </a:r>
          </a:p>
          <a:p>
            <a:pPr marL="0" indent="0">
              <a:buNone/>
            </a:pPr>
            <a:endParaRPr lang="pt-BR" sz="2500" dirty="0"/>
          </a:p>
          <a:p>
            <a:r>
              <a:rPr lang="pt-BR" sz="2500" dirty="0"/>
              <a:t>Metas Fiscais;</a:t>
            </a:r>
          </a:p>
          <a:p>
            <a:r>
              <a:rPr lang="pt-BR" sz="2500" dirty="0"/>
              <a:t>Riscos Fiscais;</a:t>
            </a:r>
          </a:p>
          <a:p>
            <a:r>
              <a:rPr lang="pt-BR" sz="2500" dirty="0"/>
              <a:t>Reserva de Contingência;</a:t>
            </a:r>
          </a:p>
          <a:p>
            <a:r>
              <a:rPr lang="pt-BR" sz="2500" dirty="0"/>
              <a:t>Equilíbrio de Contas Públicas;</a:t>
            </a:r>
          </a:p>
          <a:p>
            <a:r>
              <a:rPr lang="pt-BR" sz="2500" dirty="0"/>
              <a:t>Programação Financeira, Cronograma Mensal de Desembolso, Metas Bimestrais de Arrecadação e Limitação de Empenho;</a:t>
            </a:r>
          </a:p>
          <a:p>
            <a:r>
              <a:rPr lang="pt-BR" sz="2500" dirty="0"/>
              <a:t>Despesas com Pessoal;</a:t>
            </a:r>
          </a:p>
          <a:p>
            <a:r>
              <a:rPr lang="pt-BR" sz="2500" dirty="0"/>
              <a:t>Novos Projetos;</a:t>
            </a:r>
          </a:p>
          <a:p>
            <a:r>
              <a:rPr lang="pt-BR" sz="2500" dirty="0"/>
              <a:t>Estudo de Impacto Orçamentário e Financeiro;</a:t>
            </a:r>
          </a:p>
          <a:p>
            <a:r>
              <a:rPr lang="pt-BR" sz="2500" dirty="0"/>
              <a:t>Controle de Custos;</a:t>
            </a:r>
          </a:p>
          <a:p>
            <a:r>
              <a:rPr lang="pt-BR" sz="2500" dirty="0"/>
              <a:t>Transferência de Recursos a Pessoas Físicas e a Pessoas Jurídicas de Direito Público e Privado;</a:t>
            </a:r>
          </a:p>
          <a:p>
            <a:r>
              <a:rPr lang="pt-BR" sz="2500" dirty="0"/>
              <a:t>Alterações na Legislação Tributária e da Renúncia de Receitas.</a:t>
            </a:r>
          </a:p>
          <a:p>
            <a:endParaRPr lang="pt-BR" sz="2300" dirty="0"/>
          </a:p>
          <a:p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020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4E9E22E3-5242-488D-B8B8-45EFA63AA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119233"/>
              </p:ext>
            </p:extLst>
          </p:nvPr>
        </p:nvGraphicFramePr>
        <p:xfrm>
          <a:off x="251791" y="316365"/>
          <a:ext cx="9634332" cy="6384186"/>
        </p:xfrm>
        <a:graphic>
          <a:graphicData uri="http://schemas.openxmlformats.org/drawingml/2006/table">
            <a:tbl>
              <a:tblPr/>
              <a:tblGrid>
                <a:gridCol w="7245875">
                  <a:extLst>
                    <a:ext uri="{9D8B030D-6E8A-4147-A177-3AD203B41FA5}">
                      <a16:colId xmlns:a16="http://schemas.microsoft.com/office/drawing/2014/main" val="2552809737"/>
                    </a:ext>
                  </a:extLst>
                </a:gridCol>
                <a:gridCol w="2388457">
                  <a:extLst>
                    <a:ext uri="{9D8B030D-6E8A-4147-A177-3AD203B41FA5}">
                      <a16:colId xmlns:a16="http://schemas.microsoft.com/office/drawing/2014/main" val="430140412"/>
                    </a:ext>
                  </a:extLst>
                </a:gridCol>
              </a:tblGrid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LRF, art. 4º, § 1º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055151"/>
                  </a:ext>
                </a:extLst>
              </a:tr>
              <a:tr h="3491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422580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968.730.000,00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125728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980.581.000,00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0691000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Receita Tributária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243.566.000,00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105481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de Contribuições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27.275.000,00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586547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Patrimonial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547.000,00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643870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Industrial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172079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Receita de Serviços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83.000,00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425398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 Transferências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707.854.000,00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7474725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Outras Receitas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1.256.000,00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361127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Deduções de Transferências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55.622.000,00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46549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Receitas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>
                          <a:effectLst/>
                          <a:latin typeface="Arial" panose="020B0604020202020204" pitchFamily="34" charset="0"/>
                        </a:rPr>
                        <a:t>43.771.000,00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829868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Operações de Crédito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514053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Alienação de Bens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0661572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Amortização de Emprestimos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687630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 Transferências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43.771.000,00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39711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Outras Receitas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5332132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Receitas Intragovernamentais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68980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Contribuições Intragovernamentais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9067194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Receitas Patrimoniais Intragovernamentais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834991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Receitas de Serviços Intragovernamentais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4821297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 Transf. Dos Munic. Intraorçamentárias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95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688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E9FA4FF-A691-49A9-8F72-AF216A6B4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122104"/>
              </p:ext>
            </p:extLst>
          </p:nvPr>
        </p:nvGraphicFramePr>
        <p:xfrm>
          <a:off x="185530" y="1192697"/>
          <a:ext cx="9925879" cy="5410210"/>
        </p:xfrm>
        <a:graphic>
          <a:graphicData uri="http://schemas.openxmlformats.org/drawingml/2006/table">
            <a:tbl>
              <a:tblPr/>
              <a:tblGrid>
                <a:gridCol w="7465145">
                  <a:extLst>
                    <a:ext uri="{9D8B030D-6E8A-4147-A177-3AD203B41FA5}">
                      <a16:colId xmlns:a16="http://schemas.microsoft.com/office/drawing/2014/main" val="2621215815"/>
                    </a:ext>
                  </a:extLst>
                </a:gridCol>
                <a:gridCol w="2460734">
                  <a:extLst>
                    <a:ext uri="{9D8B030D-6E8A-4147-A177-3AD203B41FA5}">
                      <a16:colId xmlns:a16="http://schemas.microsoft.com/office/drawing/2014/main" val="3270812207"/>
                    </a:ext>
                  </a:extLst>
                </a:gridCol>
              </a:tblGrid>
              <a:tr h="4161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DESPESAS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691108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 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968.730.000,00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13415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897.730.000,00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407245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Pessoal e Encargos Sociais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482.100.000,00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425209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Juros e Encargos da </a:t>
                      </a:r>
                      <a:r>
                        <a:rPr lang="pt-BR" sz="1800" b="0" i="0" u="none" strike="noStrike" dirty="0" err="1">
                          <a:effectLst/>
                          <a:latin typeface="Arial" panose="020B0604020202020204" pitchFamily="34" charset="0"/>
                        </a:rPr>
                        <a:t>Divída</a:t>
                      </a:r>
                      <a:endParaRPr lang="pt-BR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457421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Outras Despesas Correntes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415.230.000,00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279674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Despesas de Capital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61.000.000,00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709643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  Investimentos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58.000.000,00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589347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Inversões Financeiras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984557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Amortização da Dívida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3.000.000,00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97845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Reservas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1" i="0" u="none" strike="noStrike" dirty="0">
                          <a:effectLst/>
                          <a:latin typeface="Arial" panose="020B0604020202020204" pitchFamily="34" charset="0"/>
                        </a:rPr>
                        <a:t>10.000.000,00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638796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Reserva Orçamentária do RPPS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476325"/>
                  </a:ext>
                </a:extLst>
              </a:tr>
              <a:tr h="41617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effectLst/>
                          <a:latin typeface="Arial" panose="020B0604020202020204" pitchFamily="34" charset="0"/>
                        </a:rPr>
                        <a:t>    Reserva de Contigência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800" b="0" i="0" u="none" strike="noStrike" dirty="0">
                          <a:effectLst/>
                          <a:latin typeface="Arial" panose="020B0604020202020204" pitchFamily="34" charset="0"/>
                        </a:rPr>
                        <a:t>10.000.000,00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013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0011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1194</Words>
  <Application>Microsoft Office PowerPoint</Application>
  <PresentationFormat>Widescreen</PresentationFormat>
  <Paragraphs>291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 TRANSPARÊNCIA</vt:lpstr>
      <vt:lpstr> LEI DE DIRETRIZES ORÇAMENTÁRIAS</vt:lpstr>
      <vt:lpstr>Apresentação do PowerPoint</vt:lpstr>
      <vt:lpstr>BASE LEGAL</vt:lpstr>
      <vt:lpstr>RECEITAS E DESPESAS</vt:lpstr>
      <vt:lpstr>LEI DE DIRETRIZES ORÇAMENTÁRIAS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LEI DE DIRETRIZES ORÇAMENTÁRIAS LDO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heritany brasil reis</dc:creator>
  <cp:lastModifiedBy>heritany brasil reis</cp:lastModifiedBy>
  <cp:revision>36</cp:revision>
  <dcterms:created xsi:type="dcterms:W3CDTF">2020-07-24T22:01:33Z</dcterms:created>
  <dcterms:modified xsi:type="dcterms:W3CDTF">2021-08-19T23:14:35Z</dcterms:modified>
</cp:coreProperties>
</file>